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mp4" ContentType="video/unknown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3" r:id="rId3"/>
    <p:sldId id="261" r:id="rId4"/>
    <p:sldId id="262" r:id="rId5"/>
    <p:sldId id="264" r:id="rId6"/>
    <p:sldId id="265" r:id="rId7"/>
    <p:sldId id="256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39" autoAdjust="0"/>
  </p:normalViewPr>
  <p:slideViewPr>
    <p:cSldViewPr snapToGrid="0" snapToObjects="1">
      <p:cViewPr>
        <p:scale>
          <a:sx n="85" d="100"/>
          <a:sy n="85" d="100"/>
        </p:scale>
        <p:origin x="-12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2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0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4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1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5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383A7-45F6-4541-AE53-8B9B452B8486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A459-C751-834E-83EE-427844EB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7" Type="http://schemas.openxmlformats.org/officeDocument/2006/relationships/image" Target="../media/image14.tiff"/><Relationship Id="rId8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6" Type="http://schemas.openxmlformats.org/officeDocument/2006/relationships/image" Target="../media/image21.tiff"/><Relationship Id="rId7" Type="http://schemas.openxmlformats.org/officeDocument/2006/relationships/image" Target="../media/image22.jpeg"/><Relationship Id="rId8" Type="http://schemas.microsoft.com/office/2007/relationships/hdphoto" Target="../media/hdphoto1.wdp"/><Relationship Id="rId9" Type="http://schemas.openxmlformats.org/officeDocument/2006/relationships/image" Target="../media/image23.png"/><Relationship Id="rId10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.tiff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661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53561" y="307147"/>
            <a:ext cx="4041999" cy="6251625"/>
            <a:chOff x="2553561" y="307147"/>
            <a:chExt cx="4041999" cy="6251625"/>
          </a:xfrm>
        </p:grpSpPr>
        <p:pic>
          <p:nvPicPr>
            <p:cNvPr id="12" name="Picture 11" descr="RaazPresentation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61" y="307147"/>
              <a:ext cx="4041999" cy="62516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73723" y="5830495"/>
              <a:ext cx="2294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>
                  <a:solidFill>
                    <a:srgbClr val="FFFFFF"/>
                  </a:solidFill>
                </a:rPr>
                <a:t>- GALILEO GALILEI</a:t>
              </a:r>
              <a:endParaRPr lang="en-US" i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58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MBOL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3" y="1660752"/>
            <a:ext cx="8429129" cy="4615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88" y="156253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MATHEMATICS BREAKS THE WORLD DOWN INTO NUMBERS AND SYMBOLS</a:t>
            </a:r>
          </a:p>
        </p:txBody>
      </p:sp>
    </p:spTree>
    <p:extLst>
      <p:ext uri="{BB962C8B-B14F-4D97-AF65-F5344CB8AC3E}">
        <p14:creationId xmlns:p14="http://schemas.microsoft.com/office/powerpoint/2010/main" val="343512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129741"/>
            <a:ext cx="9144000" cy="4995083"/>
            <a:chOff x="0" y="129741"/>
            <a:chExt cx="9144000" cy="4995083"/>
          </a:xfrm>
        </p:grpSpPr>
        <p:sp>
          <p:nvSpPr>
            <p:cNvPr id="6" name="TextBox 5"/>
            <p:cNvSpPr txBox="1"/>
            <p:nvPr/>
          </p:nvSpPr>
          <p:spPr>
            <a:xfrm>
              <a:off x="0" y="129741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</a:rPr>
                <a:t>BE PREPARED: MATHEMATICS &amp; STATISTICS ARE POWERFUL TOOLS FOR LIFE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Picture 3" descr="backpack.tiff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20958" y="2349949"/>
              <a:ext cx="2745970" cy="277487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35674" y="1330070"/>
            <a:ext cx="2894945" cy="5250236"/>
            <a:chOff x="235674" y="1330070"/>
            <a:chExt cx="2894945" cy="5250236"/>
          </a:xfrm>
        </p:grpSpPr>
        <p:sp>
          <p:nvSpPr>
            <p:cNvPr id="10" name="Curved Right Arrow 9"/>
            <p:cNvSpPr/>
            <p:nvPr/>
          </p:nvSpPr>
          <p:spPr>
            <a:xfrm flipH="1">
              <a:off x="1683147" y="2349949"/>
              <a:ext cx="1242642" cy="3344919"/>
            </a:xfrm>
            <a:prstGeom prst="curvedRightArrow">
              <a:avLst>
                <a:gd name="adj1" fmla="val 18301"/>
                <a:gd name="adj2" fmla="val 50000"/>
                <a:gd name="adj3" fmla="val 32692"/>
              </a:avLst>
            </a:prstGeom>
            <a:solidFill>
              <a:schemeClr val="accent1">
                <a:lumMod val="50000"/>
                <a:alpha val="7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5674" y="5749309"/>
              <a:ext cx="28949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SURVIVAL IN THE WILDERNESS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11" descr="COMPASS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74" y="1886776"/>
              <a:ext cx="1145131" cy="1370772"/>
            </a:xfrm>
            <a:prstGeom prst="rect">
              <a:avLst/>
            </a:prstGeom>
          </p:spPr>
        </p:pic>
        <p:pic>
          <p:nvPicPr>
            <p:cNvPr id="13" name="Picture 12" descr="KNIFE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2" y="3257548"/>
              <a:ext cx="1210952" cy="1155116"/>
            </a:xfrm>
            <a:prstGeom prst="rect">
              <a:avLst/>
            </a:prstGeom>
          </p:spPr>
        </p:pic>
        <p:pic>
          <p:nvPicPr>
            <p:cNvPr id="14" name="Picture 13" descr="TORCH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78" y="1330070"/>
              <a:ext cx="1074060" cy="101987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273344" y="3093195"/>
            <a:ext cx="2870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Make connections between different areas of knowledge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Create or add value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Compete on a global scale 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21195" y="1558939"/>
            <a:ext cx="3441162" cy="4966926"/>
            <a:chOff x="5421195" y="1558939"/>
            <a:chExt cx="3441162" cy="4966926"/>
          </a:xfrm>
        </p:grpSpPr>
        <p:pic>
          <p:nvPicPr>
            <p:cNvPr id="16" name="Picture 15" descr="BACKGROUND.tiff"/>
            <p:cNvPicPr>
              <a:picLocks noChangeAspect="1"/>
            </p:cNvPicPr>
            <p:nvPr/>
          </p:nvPicPr>
          <p:blipFill>
            <a:blip r:embed="rId6">
              <a:alphaModFix am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345" y="1558939"/>
              <a:ext cx="2403351" cy="153703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421195" y="1749148"/>
              <a:ext cx="3441162" cy="4776717"/>
              <a:chOff x="5421195" y="1749148"/>
              <a:chExt cx="3441162" cy="477671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273345" y="1749148"/>
                <a:ext cx="2403351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800000"/>
                    </a:solidFill>
                  </a:rPr>
                  <a:t>MATHEMATICS</a:t>
                </a:r>
              </a:p>
              <a:p>
                <a:pPr algn="ctr"/>
                <a:endParaRPr lang="en-US" sz="2400" b="1" dirty="0">
                  <a:solidFill>
                    <a:srgbClr val="800000"/>
                  </a:solidFill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800000"/>
                    </a:solidFill>
                  </a:rPr>
                  <a:t>STATISTICS</a:t>
                </a:r>
                <a:endParaRPr lang="en-US" sz="24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67412" y="5694868"/>
                <a:ext cx="28949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800000"/>
                    </a:solidFill>
                  </a:rPr>
                  <a:t>SURVIVE &amp; THRIVE IN THE REAL WORLD</a:t>
                </a:r>
                <a:endParaRPr lang="en-US" sz="24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20" name="Curved Right Arrow 19"/>
              <p:cNvSpPr/>
              <p:nvPr/>
            </p:nvSpPr>
            <p:spPr>
              <a:xfrm>
                <a:off x="5421195" y="2349949"/>
                <a:ext cx="1242642" cy="3344919"/>
              </a:xfrm>
              <a:prstGeom prst="curvedRightArrow">
                <a:avLst>
                  <a:gd name="adj1" fmla="val 18301"/>
                  <a:gd name="adj2" fmla="val 50000"/>
                  <a:gd name="adj3" fmla="val 32692"/>
                </a:avLst>
              </a:prstGeom>
              <a:solidFill>
                <a:srgbClr val="800000">
                  <a:alpha val="7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48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EE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1" y="1799373"/>
            <a:ext cx="7988300" cy="459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8569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LUCRATIVE PROFESSIONS REQUIRE A SOUND UNDERSTANDING OF MATHEMATICS &amp; STATISTICS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32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ANALYTIC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3" y="4156950"/>
            <a:ext cx="2769921" cy="2404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BIG DATA IS EVERYWHERE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baseline="0" dirty="0" smtClean="0">
                <a:solidFill>
                  <a:sysClr val="windowText" lastClr="000000"/>
                </a:solidFill>
              </a:rPr>
              <a:t>BUT WHAT</a:t>
            </a:r>
            <a:r>
              <a:rPr lang="en-US" sz="3600" kern="0" dirty="0" smtClean="0">
                <a:solidFill>
                  <a:sysClr val="windowText" lastClr="000000"/>
                </a:solidFill>
              </a:rPr>
              <a:t> DOES IT ALL MEAN?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 descr="Big data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78" y="4323682"/>
            <a:ext cx="3353854" cy="2375647"/>
          </a:xfrm>
          <a:prstGeom prst="rect">
            <a:avLst/>
          </a:prstGeom>
        </p:spPr>
      </p:pic>
      <p:pic>
        <p:nvPicPr>
          <p:cNvPr id="3" name="Picture 2" descr="Big data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99520"/>
            <a:ext cx="3329608" cy="2457430"/>
          </a:xfrm>
          <a:prstGeom prst="rect">
            <a:avLst/>
          </a:prstGeom>
        </p:spPr>
      </p:pic>
      <p:pic>
        <p:nvPicPr>
          <p:cNvPr id="6" name="Picture 5" descr="Big Data 3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6877" y="1712132"/>
            <a:ext cx="3078457" cy="2321986"/>
          </a:xfrm>
          <a:prstGeom prst="rect">
            <a:avLst/>
          </a:prstGeom>
        </p:spPr>
      </p:pic>
      <p:pic>
        <p:nvPicPr>
          <p:cNvPr id="7" name="Picture 6" descr="Big data 5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13" y="1509620"/>
            <a:ext cx="2499764" cy="2814062"/>
          </a:xfrm>
          <a:prstGeom prst="rect">
            <a:avLst/>
          </a:prstGeom>
        </p:spPr>
      </p:pic>
      <p:pic>
        <p:nvPicPr>
          <p:cNvPr id="8" name="Picture 7" descr="Big data4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56951"/>
            <a:ext cx="2844974" cy="2602701"/>
          </a:xfrm>
          <a:prstGeom prst="rect">
            <a:avLst/>
          </a:prstGeom>
        </p:spPr>
      </p:pic>
      <p:pic>
        <p:nvPicPr>
          <p:cNvPr id="9" name="Picture 8" descr="RaazPresentation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61" y="3318308"/>
            <a:ext cx="3815876" cy="15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6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tistics - Dream Job of the next decad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2589" y="407043"/>
            <a:ext cx="5453529" cy="4090505"/>
          </a:xfrm>
        </p:spPr>
      </p:pic>
      <p:sp>
        <p:nvSpPr>
          <p:cNvPr id="5" name="TextBox 4"/>
          <p:cNvSpPr txBox="1"/>
          <p:nvPr/>
        </p:nvSpPr>
        <p:spPr>
          <a:xfrm>
            <a:off x="226831" y="4611231"/>
            <a:ext cx="8742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“I keep saying the sexy job in the next ten years will be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STATISTICIANS</a:t>
            </a:r>
            <a:r>
              <a:rPr lang="en-US" sz="2400" b="1" dirty="0" smtClean="0"/>
              <a:t>….</a:t>
            </a:r>
            <a:r>
              <a:rPr lang="en-US" sz="2400" b="1" dirty="0" smtClean="0">
                <a:solidFill>
                  <a:srgbClr val="215968"/>
                </a:solidFill>
              </a:rPr>
              <a:t>The ability to take data—to be able to understand it, to process it, to extract value from it, to visualize it, to communicate it—that’s going to be a hugely important skill in the </a:t>
            </a:r>
            <a:r>
              <a:rPr lang="en-US" sz="2400" b="1" dirty="0" smtClean="0">
                <a:solidFill>
                  <a:srgbClr val="215968"/>
                </a:solidFill>
              </a:rPr>
              <a:t> 										next </a:t>
            </a:r>
            <a:r>
              <a:rPr lang="en-US" sz="2400" b="1" dirty="0" smtClean="0">
                <a:solidFill>
                  <a:srgbClr val="215968"/>
                </a:solidFill>
              </a:rPr>
              <a:t>decades…</a:t>
            </a:r>
            <a:r>
              <a:rPr lang="en-US" sz="2400" b="1" dirty="0" smtClean="0"/>
              <a:t>”      						</a:t>
            </a:r>
            <a:r>
              <a:rPr lang="en-US" sz="2000" b="1" i="1" dirty="0" smtClean="0">
                <a:solidFill>
                  <a:srgbClr val="000000"/>
                </a:solidFill>
              </a:rPr>
              <a:t>- </a:t>
            </a:r>
            <a:r>
              <a:rPr lang="en-US" sz="2000" b="1" i="1" dirty="0" smtClean="0">
                <a:solidFill>
                  <a:srgbClr val="000000"/>
                </a:solidFill>
              </a:rPr>
              <a:t>Hal Varian</a:t>
            </a:r>
          </a:p>
          <a:p>
            <a:pPr algn="r"/>
            <a:r>
              <a:rPr lang="en-US" sz="2000" b="1" i="1" dirty="0" smtClean="0">
                <a:solidFill>
                  <a:srgbClr val="000000"/>
                </a:solidFill>
              </a:rPr>
              <a:t>Chief Economist, GOOGLE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8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79724" y="980728"/>
            <a:ext cx="3864276" cy="3085748"/>
            <a:chOff x="5279724" y="980728"/>
            <a:chExt cx="3864276" cy="3085748"/>
          </a:xfrm>
        </p:grpSpPr>
        <p:pic>
          <p:nvPicPr>
            <p:cNvPr id="28" name="Picture 27" descr="Catherin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1556792"/>
              <a:ext cx="1235834" cy="1512168"/>
            </a:xfrm>
            <a:prstGeom prst="rect">
              <a:avLst/>
            </a:prstGeom>
          </p:spPr>
        </p:pic>
        <p:pic>
          <p:nvPicPr>
            <p:cNvPr id="29" name="Picture 28" descr="Andrew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556792"/>
              <a:ext cx="1303287" cy="152527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652120" y="980728"/>
              <a:ext cx="34918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                        Catherine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Andrew Richen      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Cumpstone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93236" y="2996952"/>
              <a:ext cx="3050764" cy="106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Statistical Analysts  STATISTICS NEW ZEALAND</a:t>
              </a:r>
            </a:p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19514012">
              <a:off x="5279724" y="2315920"/>
              <a:ext cx="710510" cy="432048"/>
            </a:xfrm>
            <a:prstGeom prst="rightArrow">
              <a:avLst>
                <a:gd name="adj1" fmla="val 31622"/>
                <a:gd name="adj2" fmla="val 61321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04048" y="3861048"/>
            <a:ext cx="4139952" cy="2796118"/>
            <a:chOff x="5004048" y="3861048"/>
            <a:chExt cx="4139952" cy="2796118"/>
          </a:xfrm>
        </p:grpSpPr>
        <p:pic>
          <p:nvPicPr>
            <p:cNvPr id="32" name="Picture 31" descr="Katy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4221088"/>
              <a:ext cx="1512168" cy="176419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004048" y="5949280"/>
              <a:ext cx="4139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                Economic Analyst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RESERVE BANK OF NEW ZEALAND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76256" y="3861048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Katy Bergstrom  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 rot="2477368">
              <a:off x="5850360" y="3897744"/>
              <a:ext cx="710510" cy="432048"/>
            </a:xfrm>
            <a:prstGeom prst="rightArrow">
              <a:avLst>
                <a:gd name="adj1" fmla="val 31622"/>
                <a:gd name="adj2" fmla="val 61321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9512" y="908720"/>
            <a:ext cx="2880320" cy="3156158"/>
            <a:chOff x="179512" y="908720"/>
            <a:chExt cx="2880320" cy="3156158"/>
          </a:xfrm>
        </p:grpSpPr>
        <p:pic>
          <p:nvPicPr>
            <p:cNvPr id="42" name="Picture 41" descr="James.tif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t="7159" b="2176"/>
            <a:stretch/>
          </p:blipFill>
          <p:spPr>
            <a:xfrm>
              <a:off x="323528" y="1268760"/>
              <a:ext cx="1497506" cy="208914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79512" y="90872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James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Bonifacio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9512" y="3356992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D. Phil Candidate OXFORD UNIVERSITY, UK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12676577">
              <a:off x="2256260" y="2429914"/>
              <a:ext cx="710510" cy="432048"/>
            </a:xfrm>
            <a:prstGeom prst="rightArrow">
              <a:avLst>
                <a:gd name="adj1" fmla="val 31622"/>
                <a:gd name="adj2" fmla="val 61321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3528" y="3960845"/>
            <a:ext cx="4320480" cy="2696321"/>
            <a:chOff x="323528" y="3960845"/>
            <a:chExt cx="4320480" cy="2696321"/>
          </a:xfrm>
        </p:grpSpPr>
        <p:sp>
          <p:nvSpPr>
            <p:cNvPr id="41" name="Right Arrow 40"/>
            <p:cNvSpPr/>
            <p:nvPr/>
          </p:nvSpPr>
          <p:spPr>
            <a:xfrm rot="8545876">
              <a:off x="2469801" y="3960845"/>
              <a:ext cx="710510" cy="432048"/>
            </a:xfrm>
            <a:prstGeom prst="rightArrow">
              <a:avLst>
                <a:gd name="adj1" fmla="val 31622"/>
                <a:gd name="adj2" fmla="val 61321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Picture 42" descr="JWilliams.tif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1" r="11119" b="9199"/>
            <a:stretch/>
          </p:blipFill>
          <p:spPr>
            <a:xfrm>
              <a:off x="395536" y="4581128"/>
              <a:ext cx="1512168" cy="203132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323528" y="4221088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James Williams 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07704" y="5949280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Ph.D. Candidate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YALE UNIVERSITY, USA 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504" y="188640"/>
            <a:ext cx="8856984" cy="6480720"/>
            <a:chOff x="107504" y="188640"/>
            <a:chExt cx="8856984" cy="6480720"/>
          </a:xfrm>
        </p:grpSpPr>
        <p:pic>
          <p:nvPicPr>
            <p:cNvPr id="27" name="Picture 26" descr="M&amp;S.tiff"/>
            <p:cNvPicPr>
              <a:picLocks noChangeAspect="1"/>
            </p:cNvPicPr>
            <p:nvPr/>
          </p:nvPicPr>
          <p:blipFill>
            <a:blip r:embed="rId7">
              <a:alphaModFix amt="1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268760"/>
              <a:ext cx="8610641" cy="540060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2051720" y="2276872"/>
              <a:ext cx="4366407" cy="4032448"/>
              <a:chOff x="2339752" y="2348880"/>
              <a:chExt cx="4150383" cy="3608494"/>
            </a:xfrm>
          </p:grpSpPr>
          <p:pic>
            <p:nvPicPr>
              <p:cNvPr id="36" name="Picture 35" descr="Cap.tiff"/>
              <p:cNvPicPr>
                <a:picLocks noChangeAspect="1"/>
              </p:cNvPicPr>
              <p:nvPr/>
            </p:nvPicPr>
            <p:blipFill>
              <a:blip r:embed="rId9">
                <a:duotone>
                  <a:srgbClr val="C0504D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461" b="98635" l="1484" r="9822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752" y="2348880"/>
                <a:ext cx="4150383" cy="3608494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3347864" y="3429000"/>
                <a:ext cx="2088232" cy="74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MATHEMATICS &amp; STATISTICS</a:t>
                </a:r>
              </a:p>
            </p:txBody>
          </p:sp>
        </p:grpSp>
        <p:pic>
          <p:nvPicPr>
            <p:cNvPr id="38" name="Picture 37" descr="UC.tiff"/>
            <p:cNvPicPr>
              <a:picLocks noChangeAspect="1"/>
            </p:cNvPicPr>
            <p:nvPr/>
          </p:nvPicPr>
          <p:blipFill>
            <a:blip r:embed="rId11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2780928"/>
              <a:ext cx="1036268" cy="81841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07504" y="188640"/>
              <a:ext cx="8856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OUR GRADUATES. WHERE ARE THEY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89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751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CAREER POSSIBILITIES ARE ENDLESS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3" y="4095790"/>
            <a:ext cx="3951003" cy="2717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503" y="4102285"/>
            <a:ext cx="5369372" cy="13242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STATISTICS NEW ZEALAND</a:t>
            </a:r>
          </a:p>
          <a:p>
            <a:pPr>
              <a:lnSpc>
                <a:spcPct val="110000"/>
              </a:lnSpc>
            </a:pPr>
            <a:endParaRPr lang="en-US" sz="800" b="1" i="1" dirty="0" smtClean="0"/>
          </a:p>
          <a:p>
            <a:pPr>
              <a:lnSpc>
                <a:spcPct val="110000"/>
              </a:lnSpc>
            </a:pPr>
            <a:r>
              <a:rPr lang="en-US" b="1" i="1" dirty="0" smtClean="0"/>
              <a:t>Analyst </a:t>
            </a:r>
            <a:r>
              <a:rPr lang="en-US" sz="1600" b="1" i="1" dirty="0" smtClean="0"/>
              <a:t>- Regional &amp; Housing</a:t>
            </a:r>
            <a:r>
              <a:rPr lang="en-US" sz="1400" dirty="0" smtClean="0"/>
              <a:t>				</a:t>
            </a:r>
          </a:p>
          <a:p>
            <a:pPr>
              <a:lnSpc>
                <a:spcPct val="110000"/>
              </a:lnSpc>
            </a:pPr>
            <a:r>
              <a:rPr lang="en-US" b="1" i="1" dirty="0" smtClean="0"/>
              <a:t>Analysts – </a:t>
            </a:r>
            <a:r>
              <a:rPr lang="en-US" sz="1600" b="1" i="1" dirty="0" smtClean="0"/>
              <a:t>National &amp; Enterprise Accts</a:t>
            </a:r>
            <a:r>
              <a:rPr lang="en-US" sz="1400" dirty="0" smtClean="0"/>
              <a:t>		</a:t>
            </a:r>
          </a:p>
          <a:p>
            <a:pPr>
              <a:lnSpc>
                <a:spcPct val="110000"/>
              </a:lnSpc>
            </a:pPr>
            <a:r>
              <a:rPr lang="en-US" b="1" i="1" dirty="0" smtClean="0"/>
              <a:t>Analysts - </a:t>
            </a:r>
            <a:r>
              <a:rPr lang="en-US" sz="1600" b="1" i="1" dirty="0" smtClean="0"/>
              <a:t>Payments, Trade</a:t>
            </a:r>
            <a:r>
              <a:rPr lang="en-US" sz="1400" dirty="0" smtClean="0"/>
              <a:t>				</a:t>
            </a:r>
          </a:p>
          <a:p>
            <a:pPr>
              <a:lnSpc>
                <a:spcPct val="110000"/>
              </a:lnSpc>
            </a:pPr>
            <a:r>
              <a:rPr lang="en-US" b="1" i="1" dirty="0" smtClean="0"/>
              <a:t>Economic Statistician	</a:t>
            </a:r>
            <a:r>
              <a:rPr lang="en-US" sz="1400" dirty="0" smtClean="0"/>
              <a:t>		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b="1" i="1" dirty="0" smtClean="0"/>
              <a:t>Mathematical Statisticians</a:t>
            </a:r>
            <a:r>
              <a:rPr lang="en-US" sz="1400" dirty="0" smtClean="0"/>
              <a:t>				</a:t>
            </a:r>
          </a:p>
          <a:p>
            <a:pPr>
              <a:lnSpc>
                <a:spcPct val="110000"/>
              </a:lnSpc>
            </a:pPr>
            <a:r>
              <a:rPr lang="en-US" b="1" i="1" dirty="0" smtClean="0"/>
              <a:t>Analyst - </a:t>
            </a:r>
            <a:r>
              <a:rPr lang="en-US" sz="1600" b="1" i="1" dirty="0" smtClean="0"/>
              <a:t>Maori Statistics Unit</a:t>
            </a:r>
            <a:r>
              <a:rPr lang="en-US" b="1" i="1" dirty="0" smtClean="0"/>
              <a:t>	</a:t>
            </a:r>
            <a:r>
              <a:rPr lang="en-US" sz="1400" dirty="0" smtClean="0"/>
              <a:t>			</a:t>
            </a:r>
          </a:p>
          <a:p>
            <a:pPr>
              <a:lnSpc>
                <a:spcPct val="110000"/>
              </a:lnSpc>
            </a:pPr>
            <a:r>
              <a:rPr lang="en-US" b="1" i="1" dirty="0" smtClean="0"/>
              <a:t>Economic Statistician/Analyst</a:t>
            </a:r>
            <a:r>
              <a:rPr lang="en-US" sz="1400" dirty="0" smtClean="0"/>
              <a:t>			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58506" y="2168511"/>
            <a:ext cx="5085494" cy="4722831"/>
            <a:chOff x="3857625" y="891507"/>
            <a:chExt cx="5286374" cy="4553278"/>
          </a:xfrm>
        </p:grpSpPr>
        <p:sp>
          <p:nvSpPr>
            <p:cNvPr id="4" name="Rectangle 3"/>
            <p:cNvSpPr/>
            <p:nvPr/>
          </p:nvSpPr>
          <p:spPr>
            <a:xfrm>
              <a:off x="3857625" y="891507"/>
              <a:ext cx="5106863" cy="44781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5352" y="891507"/>
              <a:ext cx="5148647" cy="455327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sz="2400" b="1" dirty="0" smtClean="0">
                  <a:solidFill>
                    <a:srgbClr val="984807"/>
                  </a:solidFill>
                </a:rPr>
                <a:t>GOVERNMENT</a:t>
              </a:r>
            </a:p>
            <a:p>
              <a:pPr>
                <a:lnSpc>
                  <a:spcPct val="110000"/>
                </a:lnSpc>
              </a:pPr>
              <a:endParaRPr lang="en-US" sz="800" b="1" i="1" dirty="0" smtClean="0"/>
            </a:p>
            <a:p>
              <a:pPr>
                <a:lnSpc>
                  <a:spcPct val="110000"/>
                </a:lnSpc>
              </a:pP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ACC</a:t>
              </a:r>
              <a:r>
                <a:rPr lang="en-US" b="1" i="1" dirty="0" smtClean="0"/>
                <a:t> </a:t>
              </a:r>
              <a:r>
                <a:rPr lang="en-US" sz="1600" b="1" i="1" dirty="0" smtClean="0"/>
                <a:t>– Analysts</a:t>
              </a:r>
              <a:r>
                <a:rPr lang="en-US" sz="1400" dirty="0" smtClean="0"/>
                <a:t>				</a:t>
              </a:r>
            </a:p>
            <a:p>
              <a:pPr>
                <a:lnSpc>
                  <a:spcPct val="110000"/>
                </a:lnSpc>
              </a:pPr>
              <a:r>
                <a:rPr lang="en-US" b="1" dirty="0" err="1" smtClean="0">
                  <a:solidFill>
                    <a:srgbClr val="984807"/>
                  </a:solidFill>
                </a:rPr>
                <a:t>Defence</a:t>
              </a:r>
              <a:r>
                <a:rPr lang="en-US" b="1" dirty="0" smtClean="0">
                  <a:solidFill>
                    <a:srgbClr val="984807"/>
                  </a:solidFill>
                </a:rPr>
                <a:t> Technology Agency </a:t>
              </a:r>
              <a:r>
                <a:rPr lang="en-US" b="1" i="1" dirty="0" smtClean="0"/>
                <a:t>– </a:t>
              </a:r>
              <a:r>
                <a:rPr lang="en-US" sz="1600" b="1" i="1" dirty="0" smtClean="0"/>
                <a:t>Scientist/Analyst</a:t>
              </a:r>
            </a:p>
            <a:p>
              <a:pPr>
                <a:lnSpc>
                  <a:spcPct val="110000"/>
                </a:lnSpc>
              </a:pPr>
              <a:r>
                <a:rPr lang="en-US" b="1" dirty="0" smtClean="0">
                  <a:solidFill>
                    <a:srgbClr val="984807"/>
                  </a:solidFill>
                </a:rPr>
                <a:t>Government Communications Security Bureau </a:t>
              </a:r>
              <a:r>
                <a:rPr lang="en-US" sz="1600" b="1" dirty="0" smtClean="0"/>
                <a:t>– </a:t>
              </a:r>
              <a:r>
                <a:rPr lang="en-US" sz="1600" b="1" i="1" dirty="0" smtClean="0"/>
                <a:t>Communications System Analyst, Mathematician</a:t>
              </a:r>
            </a:p>
            <a:p>
              <a:pPr>
                <a:lnSpc>
                  <a:spcPct val="110000"/>
                </a:lnSpc>
              </a:pPr>
              <a:r>
                <a:rPr lang="en-US" b="1" dirty="0" smtClean="0">
                  <a:solidFill>
                    <a:srgbClr val="984807"/>
                  </a:solidFill>
                </a:rPr>
                <a:t>Land Transport Safety Authority of New Zealand</a:t>
              </a:r>
              <a:r>
                <a:rPr lang="en-US" sz="1600" b="1" dirty="0" smtClean="0"/>
                <a:t> – </a:t>
              </a:r>
              <a:r>
                <a:rPr lang="en-US" sz="1600" b="1" i="1" dirty="0" smtClean="0"/>
                <a:t>Economics Analyst</a:t>
              </a:r>
            </a:p>
            <a:p>
              <a:pPr>
                <a:lnSpc>
                  <a:spcPct val="110000"/>
                </a:lnSpc>
              </a:pPr>
              <a:r>
                <a:rPr lang="en-US" b="1" dirty="0" smtClean="0">
                  <a:solidFill>
                    <a:srgbClr val="984807"/>
                  </a:solidFill>
                </a:rPr>
                <a:t>Ministry of Education</a:t>
              </a:r>
              <a:r>
                <a:rPr lang="en-US" sz="1600" b="1" dirty="0" smtClean="0"/>
                <a:t> </a:t>
              </a:r>
              <a:r>
                <a:rPr lang="en-US" sz="1600" b="1" i="1" dirty="0" smtClean="0"/>
                <a:t>– Research Analyst</a:t>
              </a:r>
            </a:p>
            <a:p>
              <a:pPr>
                <a:lnSpc>
                  <a:spcPct val="110000"/>
                </a:lnSpc>
              </a:pPr>
              <a:r>
                <a:rPr lang="en-US" b="1" dirty="0" smtClean="0">
                  <a:solidFill>
                    <a:srgbClr val="984807"/>
                  </a:solidFill>
                </a:rPr>
                <a:t>Ministry of Fisheries </a:t>
              </a:r>
              <a:r>
                <a:rPr lang="en-US" sz="1600" b="1" i="1" dirty="0" smtClean="0"/>
                <a:t>– Regional Intelligence Analyst</a:t>
              </a:r>
            </a:p>
            <a:p>
              <a:pPr>
                <a:lnSpc>
                  <a:spcPct val="110000"/>
                </a:lnSpc>
              </a:pPr>
              <a:r>
                <a:rPr lang="en-US" b="1" dirty="0" smtClean="0">
                  <a:solidFill>
                    <a:srgbClr val="984807"/>
                  </a:solidFill>
                </a:rPr>
                <a:t>Ministry of Health </a:t>
              </a:r>
              <a:r>
                <a:rPr lang="en-US" sz="1600" b="1" i="1" dirty="0" smtClean="0"/>
                <a:t>– Intelligence Analyst</a:t>
              </a:r>
              <a:endParaRPr lang="en-US" sz="1600" i="1" dirty="0" smtClean="0"/>
            </a:p>
            <a:p>
              <a:pPr>
                <a:lnSpc>
                  <a:spcPct val="110000"/>
                </a:lnSpc>
              </a:pPr>
              <a:r>
                <a:rPr lang="en-US" b="1" dirty="0" smtClean="0">
                  <a:solidFill>
                    <a:srgbClr val="984807"/>
                  </a:solidFill>
                </a:rPr>
                <a:t>Ministry of Social Development </a:t>
              </a:r>
              <a:r>
                <a:rPr lang="en-US" sz="1600" b="1" i="1" dirty="0" smtClean="0"/>
                <a:t>–  Analysts – Forecasting &amp; Modeling Unit</a:t>
              </a:r>
            </a:p>
            <a:p>
              <a:pPr>
                <a:lnSpc>
                  <a:spcPct val="110000"/>
                </a:lnSpc>
              </a:pPr>
              <a:r>
                <a:rPr lang="en-US" b="1" dirty="0" smtClean="0">
                  <a:solidFill>
                    <a:srgbClr val="984807"/>
                  </a:solidFill>
                </a:rPr>
                <a:t>New Zealand Treasury </a:t>
              </a:r>
              <a:r>
                <a:rPr lang="en-US" sz="1600" b="1" i="1" dirty="0" smtClean="0"/>
                <a:t>– Analyst/Senior Analyst – Macro Forecasting  and Analysis</a:t>
              </a:r>
            </a:p>
            <a:p>
              <a:pPr>
                <a:lnSpc>
                  <a:spcPct val="110000"/>
                </a:lnSpc>
              </a:pPr>
              <a:r>
                <a:rPr lang="en-US" sz="1600" b="1" i="1" dirty="0">
                  <a:solidFill>
                    <a:srgbClr val="800000"/>
                  </a:solidFill>
                </a:rPr>
                <a:t> </a:t>
              </a:r>
              <a:r>
                <a:rPr lang="en-US" sz="1600" b="1" i="1" dirty="0" smtClean="0">
                  <a:solidFill>
                    <a:srgbClr val="800000"/>
                  </a:solidFill>
                </a:rPr>
                <a:t>                                                            </a:t>
              </a:r>
              <a:r>
                <a:rPr lang="en-US" b="1" i="1" dirty="0" smtClean="0">
                  <a:solidFill>
                    <a:srgbClr val="800000"/>
                  </a:solidFill>
                </a:rPr>
                <a:t>….and many more! 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7504" y="723846"/>
            <a:ext cx="8856984" cy="1444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503" y="723844"/>
            <a:ext cx="3951003" cy="3371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7504" y="739721"/>
            <a:ext cx="885698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INDUSTRY &amp; COMMERCE</a:t>
            </a:r>
          </a:p>
          <a:p>
            <a:endParaRPr lang="en-US" sz="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ORION</a:t>
            </a:r>
            <a:r>
              <a:rPr lang="en-US" sz="2000" b="1" dirty="0"/>
              <a:t> </a:t>
            </a:r>
            <a:r>
              <a:rPr lang="en-US" b="1" dirty="0" smtClean="0"/>
              <a:t>- </a:t>
            </a:r>
            <a:r>
              <a:rPr lang="en-US" b="1" i="1" dirty="0" smtClean="0"/>
              <a:t>Network Investment Analyst</a:t>
            </a:r>
            <a:r>
              <a:rPr lang="en-US" sz="1600" b="1" dirty="0" smtClean="0"/>
              <a:t>	   </a:t>
            </a:r>
            <a:r>
              <a:rPr lang="en-US" sz="1600" dirty="0" smtClean="0"/>
              <a:t>A university degree that includes economics</a:t>
            </a:r>
            <a:r>
              <a:rPr lang="en-US" sz="1600" b="1" dirty="0" smtClean="0"/>
              <a:t>, mathematics </a:t>
            </a:r>
            <a:r>
              <a:rPr lang="en-US" sz="1600" dirty="0" smtClean="0"/>
              <a:t>								   and physics </a:t>
            </a:r>
          </a:p>
          <a:p>
            <a:endParaRPr lang="en-US" sz="1600" dirty="0"/>
          </a:p>
          <a:p>
            <a:r>
              <a:rPr lang="en-US" b="1" dirty="0" smtClean="0">
                <a:solidFill>
                  <a:srgbClr val="4F6228"/>
                </a:solidFill>
              </a:rPr>
              <a:t>Meteorological Service, NZ </a:t>
            </a:r>
            <a:r>
              <a:rPr lang="en-US" sz="1600" b="1" i="1" dirty="0" smtClean="0"/>
              <a:t>– Trainee</a:t>
            </a:r>
          </a:p>
          <a:p>
            <a:r>
              <a:rPr lang="en-US" b="1" dirty="0" smtClean="0">
                <a:solidFill>
                  <a:srgbClr val="4F6228"/>
                </a:solidFill>
              </a:rPr>
              <a:t>Pacific Edge Biotech, Ltd </a:t>
            </a:r>
            <a:r>
              <a:rPr lang="en-US" sz="1600" b="1" i="1" dirty="0" smtClean="0"/>
              <a:t>– </a:t>
            </a:r>
            <a:r>
              <a:rPr lang="en-US" sz="1600" b="1" i="1" dirty="0" err="1"/>
              <a:t>I</a:t>
            </a:r>
            <a:r>
              <a:rPr lang="en-US" sz="1600" b="1" i="1" dirty="0" err="1" smtClean="0"/>
              <a:t>nformatician</a:t>
            </a:r>
            <a:endParaRPr lang="en-US" sz="1600" b="1" i="1" dirty="0" smtClean="0"/>
          </a:p>
          <a:p>
            <a:r>
              <a:rPr lang="en-US" b="1" dirty="0" smtClean="0">
                <a:solidFill>
                  <a:srgbClr val="4F6228"/>
                </a:solidFill>
              </a:rPr>
              <a:t>Rodgers &amp; Partners Consultants Ltd</a:t>
            </a:r>
            <a:r>
              <a:rPr lang="en-US" sz="1600" dirty="0" smtClean="0"/>
              <a:t> </a:t>
            </a:r>
            <a:r>
              <a:rPr lang="en-US" sz="1600" b="1" i="1" dirty="0" smtClean="0"/>
              <a:t>– </a:t>
            </a:r>
          </a:p>
          <a:p>
            <a:r>
              <a:rPr lang="en-US" sz="1600" b="1" i="1" dirty="0" smtClean="0"/>
              <a:t>Business Analyst</a:t>
            </a:r>
          </a:p>
          <a:p>
            <a:r>
              <a:rPr lang="en-US" b="1" dirty="0" smtClean="0">
                <a:solidFill>
                  <a:srgbClr val="4F6228"/>
                </a:solidFill>
              </a:rPr>
              <a:t>Tower Managed Funds Ltd</a:t>
            </a:r>
            <a:r>
              <a:rPr lang="en-US" b="1" i="1" dirty="0" smtClean="0">
                <a:solidFill>
                  <a:srgbClr val="4F6228"/>
                </a:solidFill>
              </a:rPr>
              <a:t> </a:t>
            </a:r>
            <a:r>
              <a:rPr lang="en-US" sz="1600" b="1" i="1" dirty="0" smtClean="0"/>
              <a:t>– Actuary</a:t>
            </a:r>
          </a:p>
          <a:p>
            <a:r>
              <a:rPr lang="en-US" b="1" dirty="0" smtClean="0">
                <a:solidFill>
                  <a:srgbClr val="4F6228"/>
                </a:solidFill>
              </a:rPr>
              <a:t>Weyerhaeuser Ltd </a:t>
            </a:r>
            <a:r>
              <a:rPr lang="en-US" sz="1600" b="1" i="1" dirty="0" smtClean="0"/>
              <a:t>– Logistics Coordinator</a:t>
            </a:r>
          </a:p>
          <a:p>
            <a:r>
              <a:rPr lang="en-US" b="1" dirty="0" err="1" smtClean="0">
                <a:solidFill>
                  <a:srgbClr val="4F6228"/>
                </a:solidFill>
              </a:rPr>
              <a:t>Zespri</a:t>
            </a:r>
            <a:r>
              <a:rPr lang="en-US" b="1" dirty="0" smtClean="0">
                <a:solidFill>
                  <a:srgbClr val="4F6228"/>
                </a:solidFill>
              </a:rPr>
              <a:t> </a:t>
            </a:r>
            <a:r>
              <a:rPr lang="en-US" b="1" dirty="0" err="1" smtClean="0">
                <a:solidFill>
                  <a:srgbClr val="4F6228"/>
                </a:solidFill>
              </a:rPr>
              <a:t>Int</a:t>
            </a:r>
            <a:r>
              <a:rPr lang="en-US" b="1" dirty="0" smtClean="0">
                <a:solidFill>
                  <a:srgbClr val="4F6228"/>
                </a:solidFill>
              </a:rPr>
              <a:t> Ltd </a:t>
            </a:r>
            <a:r>
              <a:rPr lang="en-US" sz="1600" b="1" i="1" dirty="0" smtClean="0"/>
              <a:t>– Innovation Analyst</a:t>
            </a:r>
          </a:p>
          <a:p>
            <a:endParaRPr lang="en-US" sz="1600" dirty="0" smtClean="0"/>
          </a:p>
        </p:txBody>
      </p:sp>
      <p:sp>
        <p:nvSpPr>
          <p:cNvPr id="15" name="Oval 14"/>
          <p:cNvSpPr/>
          <p:nvPr/>
        </p:nvSpPr>
        <p:spPr>
          <a:xfrm>
            <a:off x="7635875" y="1317624"/>
            <a:ext cx="1328612" cy="311785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7504" y="1174750"/>
            <a:ext cx="8856984" cy="814107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207</Words>
  <Application>Microsoft Macintosh PowerPoint</Application>
  <PresentationFormat>On-screen Show (4:3)</PresentationFormat>
  <Paragraphs>62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Canterbury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Krithika Yogeeswaran</dc:creator>
  <cp:lastModifiedBy>Krithika Yogeeswaran</cp:lastModifiedBy>
  <cp:revision>27</cp:revision>
  <cp:lastPrinted>2014-02-19T08:10:21Z</cp:lastPrinted>
  <dcterms:created xsi:type="dcterms:W3CDTF">2014-02-17T23:09:07Z</dcterms:created>
  <dcterms:modified xsi:type="dcterms:W3CDTF">2014-07-09T21:03:57Z</dcterms:modified>
</cp:coreProperties>
</file>