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4v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1" r:id="rId4"/>
    <p:sldId id="258" r:id="rId5"/>
    <p:sldId id="260" r:id="rId6"/>
    <p:sldId id="270" r:id="rId7"/>
    <p:sldId id="262" r:id="rId8"/>
    <p:sldId id="266" r:id="rId9"/>
    <p:sldId id="271" r:id="rId10"/>
    <p:sldId id="265" r:id="rId11"/>
    <p:sldId id="273" r:id="rId12"/>
    <p:sldId id="274" r:id="rId13"/>
    <p:sldId id="264" r:id="rId14"/>
    <p:sldId id="263" r:id="rId15"/>
    <p:sldId id="272" r:id="rId16"/>
    <p:sldId id="276" r:id="rId17"/>
    <p:sldId id="267" r:id="rId18"/>
    <p:sldId id="278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B9B00"/>
    <a:srgbClr val="E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614" autoAdjust="0"/>
  </p:normalViewPr>
  <p:slideViewPr>
    <p:cSldViewPr snapToGrid="0" snapToObjects="1">
      <p:cViewPr varScale="1">
        <p:scale>
          <a:sx n="89" d="100"/>
          <a:sy n="89" d="100"/>
        </p:scale>
        <p:origin x="-11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95A4-FC4A-AE4E-B931-0AB80F8F8CC3}" type="datetimeFigureOut">
              <a:rPr lang="en-US" smtClean="0"/>
              <a:t>26/06/14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3C9B-B461-7348-9E71-3B0E0114E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6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95A4-FC4A-AE4E-B931-0AB80F8F8CC3}" type="datetimeFigureOut">
              <a:rPr lang="en-US" smtClean="0"/>
              <a:t>26/06/14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3C9B-B461-7348-9E71-3B0E0114E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5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95A4-FC4A-AE4E-B931-0AB80F8F8CC3}" type="datetimeFigureOut">
              <a:rPr lang="en-US" smtClean="0"/>
              <a:t>26/06/14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3C9B-B461-7348-9E71-3B0E0114E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7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95A4-FC4A-AE4E-B931-0AB80F8F8CC3}" type="datetimeFigureOut">
              <a:rPr lang="en-US" smtClean="0"/>
              <a:t>26/06/14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3C9B-B461-7348-9E71-3B0E0114E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7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95A4-FC4A-AE4E-B931-0AB80F8F8CC3}" type="datetimeFigureOut">
              <a:rPr lang="en-US" smtClean="0"/>
              <a:t>26/06/14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3C9B-B461-7348-9E71-3B0E0114E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4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95A4-FC4A-AE4E-B931-0AB80F8F8CC3}" type="datetimeFigureOut">
              <a:rPr lang="en-US" smtClean="0"/>
              <a:t>26/06/14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3C9B-B461-7348-9E71-3B0E0114E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06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95A4-FC4A-AE4E-B931-0AB80F8F8CC3}" type="datetimeFigureOut">
              <a:rPr lang="en-US" smtClean="0"/>
              <a:t>26/06/14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3C9B-B461-7348-9E71-3B0E0114E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83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95A4-FC4A-AE4E-B931-0AB80F8F8CC3}" type="datetimeFigureOut">
              <a:rPr lang="en-US" smtClean="0"/>
              <a:t>26/06/14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3C9B-B461-7348-9E71-3B0E0114E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51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95A4-FC4A-AE4E-B931-0AB80F8F8CC3}" type="datetimeFigureOut">
              <a:rPr lang="en-US" smtClean="0"/>
              <a:t>26/06/14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3C9B-B461-7348-9E71-3B0E0114E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2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95A4-FC4A-AE4E-B931-0AB80F8F8CC3}" type="datetimeFigureOut">
              <a:rPr lang="en-US" smtClean="0"/>
              <a:t>26/06/14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3C9B-B461-7348-9E71-3B0E0114E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1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95A4-FC4A-AE4E-B931-0AB80F8F8CC3}" type="datetimeFigureOut">
              <a:rPr lang="en-US" smtClean="0"/>
              <a:t>26/06/14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3C9B-B461-7348-9E71-3B0E0114E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195A4-FC4A-AE4E-B931-0AB80F8F8CC3}" type="datetimeFigureOut">
              <a:rPr lang="en-US" smtClean="0"/>
              <a:t>26/06/14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83C9B-B461-7348-9E71-3B0E0114E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3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hyperlink" Target="http://www.youtube.com/watch?v=LBiiOEiD3Yk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jpeg"/><Relationship Id="rId5" Type="http://schemas.microsoft.com/office/2007/relationships/hdphoto" Target="../media/hdphoto2.wdp"/><Relationship Id="rId6" Type="http://schemas.openxmlformats.org/officeDocument/2006/relationships/image" Target="../media/image7.jpg"/><Relationship Id="rId7" Type="http://schemas.openxmlformats.org/officeDocument/2006/relationships/image" Target="../media/image8.jpeg"/><Relationship Id="rId8" Type="http://schemas.microsoft.com/office/2007/relationships/hdphoto" Target="../media/hdphoto3.wdp"/><Relationship Id="rId9" Type="http://schemas.openxmlformats.org/officeDocument/2006/relationships/image" Target="../media/image9.jpeg"/><Relationship Id="rId10" Type="http://schemas.microsoft.com/office/2007/relationships/hdphoto" Target="../media/hdphoto4.wdp"/><Relationship Id="rId11" Type="http://schemas.openxmlformats.org/officeDocument/2006/relationships/hyperlink" Target="http://www.chronicleoftheoldwest.com/living_the_code-past_stories6.s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hyperlink" Target="http://www.ebay.com/itm/3Dstuffmaker-eVOLUTION-Black-DIY-3D-Printer-Kit-Free-Shipping-Special-Offer-/18117227364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hyperlink" Target="http://www.youtube.com/watch?v=10KjAi5eA1Q" TargetMode="External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310" y="1948974"/>
            <a:ext cx="8049194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6700" dirty="0">
                <a:solidFill>
                  <a:srgbClr val="E30000"/>
                </a:solidFill>
              </a:rPr>
              <a:t>U</a:t>
            </a:r>
            <a:r>
              <a:rPr lang="en-US" sz="6700" dirty="0">
                <a:solidFill>
                  <a:schemeClr val="accent3"/>
                </a:solidFill>
              </a:rPr>
              <a:t>C</a:t>
            </a:r>
            <a:r>
              <a:rPr lang="en-US" dirty="0">
                <a:solidFill>
                  <a:srgbClr val="E30000"/>
                </a:solidFill>
              </a:rPr>
              <a:t> More, </a:t>
            </a:r>
            <a:r>
              <a:rPr lang="en-US" sz="6700" dirty="0">
                <a:solidFill>
                  <a:schemeClr val="accent6"/>
                </a:solidFill>
              </a:rPr>
              <a:t>Feel</a:t>
            </a:r>
            <a:r>
              <a:rPr lang="en-US" dirty="0">
                <a:solidFill>
                  <a:srgbClr val="E30000"/>
                </a:solidFill>
              </a:rPr>
              <a:t> More, </a:t>
            </a:r>
            <a:r>
              <a:rPr lang="en-US" sz="6700" dirty="0">
                <a:solidFill>
                  <a:schemeClr val="accent5"/>
                </a:solidFill>
              </a:rPr>
              <a:t>Do</a:t>
            </a:r>
            <a:r>
              <a:rPr lang="en-US" dirty="0">
                <a:solidFill>
                  <a:srgbClr val="E30000"/>
                </a:solidFill>
              </a:rPr>
              <a:t> More</a:t>
            </a:r>
            <a:r>
              <a:rPr lang="en-US" dirty="0" smtClean="0">
                <a:solidFill>
                  <a:srgbClr val="E30000"/>
                </a:solidFill>
              </a:rPr>
              <a:t>: Augmenting Engineering </a:t>
            </a:r>
            <a:r>
              <a:rPr lang="en-US" dirty="0">
                <a:solidFill>
                  <a:srgbClr val="E30000"/>
                </a:solidFill>
              </a:rPr>
              <a:t>Mathematics Lectures and </a:t>
            </a:r>
            <a:r>
              <a:rPr lang="en-US" dirty="0" smtClean="0">
                <a:solidFill>
                  <a:srgbClr val="E30000"/>
                </a:solidFill>
              </a:rPr>
              <a:t>Tutorials with </a:t>
            </a:r>
            <a:r>
              <a:rPr lang="en-US" sz="6700" dirty="0">
                <a:solidFill>
                  <a:schemeClr val="accent3"/>
                </a:solidFill>
              </a:rPr>
              <a:t>V</a:t>
            </a:r>
            <a:r>
              <a:rPr lang="en-US" dirty="0">
                <a:solidFill>
                  <a:schemeClr val="accent3"/>
                </a:solidFill>
              </a:rPr>
              <a:t>isual</a:t>
            </a:r>
            <a:r>
              <a:rPr lang="en-US" dirty="0">
                <a:solidFill>
                  <a:srgbClr val="E30000"/>
                </a:solidFill>
              </a:rPr>
              <a:t>, </a:t>
            </a:r>
            <a:r>
              <a:rPr lang="en-US" sz="6700" dirty="0">
                <a:solidFill>
                  <a:schemeClr val="accent6"/>
                </a:solidFill>
              </a:rPr>
              <a:t>T</a:t>
            </a:r>
            <a:r>
              <a:rPr lang="en-US" dirty="0">
                <a:solidFill>
                  <a:schemeClr val="accent6"/>
                </a:solidFill>
              </a:rPr>
              <a:t>actile</a:t>
            </a:r>
            <a:r>
              <a:rPr lang="en-US" dirty="0">
                <a:solidFill>
                  <a:srgbClr val="E30000"/>
                </a:solidFill>
              </a:rPr>
              <a:t> and </a:t>
            </a:r>
            <a:r>
              <a:rPr lang="en-US" sz="6700" dirty="0" err="1" smtClean="0">
                <a:solidFill>
                  <a:schemeClr val="accent5"/>
                </a:solidFill>
              </a:rPr>
              <a:t>K</a:t>
            </a:r>
            <a:r>
              <a:rPr lang="en-US" dirty="0" err="1" smtClean="0">
                <a:solidFill>
                  <a:schemeClr val="accent5"/>
                </a:solidFill>
              </a:rPr>
              <a:t>inaesthetic</a:t>
            </a:r>
            <a:r>
              <a:rPr lang="en-US" dirty="0" smtClean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rgbClr val="E30000"/>
                </a:solidFill>
              </a:rPr>
              <a:t>Learning Aids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91531"/>
            <a:ext cx="6400800" cy="1366469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Raazesh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Sainudiin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UC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01" y="5377522"/>
            <a:ext cx="1799314" cy="1291033"/>
          </a:xfrm>
          <a:prstGeom prst="rect">
            <a:avLst/>
          </a:prstGeom>
        </p:spPr>
      </p:pic>
      <p:pic>
        <p:nvPicPr>
          <p:cNvPr id="6" name="Picture 5" descr="UC M&amp;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01" y="4670978"/>
            <a:ext cx="1758247" cy="59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7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-1" y="142674"/>
            <a:ext cx="9143999" cy="1043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E30000"/>
                </a:solidFill>
              </a:rPr>
              <a:t>HOW TO PRINT CUSTOM 3D OBJECTS FOR TUTORIAL PROBLEMS: JUST 3 STEPS</a:t>
            </a:r>
            <a:endParaRPr lang="en-US" sz="4000" dirty="0">
              <a:solidFill>
                <a:srgbClr val="E3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75327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MATHEMATICAL CONCEPT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→ COMPUTER MODEL → 3D PRINTED AID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HP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64" y="2003287"/>
            <a:ext cx="7266414" cy="42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7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-1" y="142674"/>
            <a:ext cx="9143999" cy="1043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E30000"/>
                </a:solidFill>
              </a:rPr>
              <a:t>HOW TO PRINT CUSTOM 3D OBJECTS FOR TUTORIAL PROBLEMS: JUST </a:t>
            </a:r>
            <a:r>
              <a:rPr lang="en-US" sz="4000" dirty="0">
                <a:solidFill>
                  <a:srgbClr val="E30000"/>
                </a:solidFill>
              </a:rPr>
              <a:t>3 STEPS</a:t>
            </a:r>
          </a:p>
        </p:txBody>
      </p:sp>
      <p:pic>
        <p:nvPicPr>
          <p:cNvPr id="7" name="Picture 6" descr="HP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7" y="1965411"/>
            <a:ext cx="4362887" cy="2413807"/>
          </a:xfrm>
          <a:prstGeom prst="rect">
            <a:avLst/>
          </a:prstGeom>
        </p:spPr>
      </p:pic>
      <p:pic>
        <p:nvPicPr>
          <p:cNvPr id="8" name="Picture 7" descr="HP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39" y="4560762"/>
            <a:ext cx="5002466" cy="21149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361057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MATHEMATICAL CONCEPT → </a:t>
            </a:r>
            <a:r>
              <a:rPr lang="en-US" sz="2400" dirty="0" smtClean="0">
                <a:solidFill>
                  <a:schemeClr val="bg1"/>
                </a:solidFill>
              </a:rPr>
              <a:t>COMPUTER MODEL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→ 3D PRINTED AID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5323" y="4569738"/>
            <a:ext cx="3763516" cy="1409617"/>
            <a:chOff x="4563962" y="2975319"/>
            <a:chExt cx="4260386" cy="1409617"/>
          </a:xfrm>
        </p:grpSpPr>
        <p:sp>
          <p:nvSpPr>
            <p:cNvPr id="2" name="TextBox 1"/>
            <p:cNvSpPr txBox="1"/>
            <p:nvPr/>
          </p:nvSpPr>
          <p:spPr>
            <a:xfrm>
              <a:off x="4563962" y="2975319"/>
              <a:ext cx="4260386" cy="1409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12 lines of </a:t>
              </a:r>
              <a:r>
                <a:rPr lang="en-US" sz="24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MATHEMATICA Code</a:t>
              </a:r>
            </a:p>
            <a:p>
              <a:pPr algn="ctr">
                <a:lnSpc>
                  <a:spcPct val="120000"/>
                </a:lnSpc>
              </a:pPr>
              <a:endPara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2400" dirty="0" smtClean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STL </a:t>
              </a:r>
              <a:r>
                <a:rPr lang="en-US" sz="24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file for printing</a:t>
              </a:r>
            </a:p>
          </p:txBody>
        </p:sp>
        <p:sp>
          <p:nvSpPr>
            <p:cNvPr id="3" name="Down Arrow 2"/>
            <p:cNvSpPr/>
            <p:nvPr/>
          </p:nvSpPr>
          <p:spPr>
            <a:xfrm>
              <a:off x="6534694" y="4023836"/>
              <a:ext cx="287401" cy="299647"/>
            </a:xfrm>
            <a:prstGeom prst="downArrow">
              <a:avLst>
                <a:gd name="adj1" fmla="val 50000"/>
                <a:gd name="adj2" fmla="val 4499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HP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66" y="1965411"/>
            <a:ext cx="3942339" cy="24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5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-1" y="142674"/>
            <a:ext cx="9143999" cy="1043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E30000"/>
                </a:solidFill>
              </a:rPr>
              <a:t>HOW TO PRINT CUSTOM 3D OBJECTS FOR TUTORIAL PROBLEMS: JUST 3 </a:t>
            </a:r>
            <a:r>
              <a:rPr lang="en-US" sz="4000" dirty="0">
                <a:solidFill>
                  <a:srgbClr val="E30000"/>
                </a:solidFill>
              </a:rPr>
              <a:t>STEPS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47520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MATHEMATICAL CONCEPT → COMPUTER MODEL → </a:t>
            </a:r>
            <a:r>
              <a:rPr lang="en-US" sz="2400" dirty="0" smtClean="0">
                <a:solidFill>
                  <a:schemeClr val="bg1"/>
                </a:solidFill>
              </a:rPr>
              <a:t>3D PRINTED AID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 descr="HP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77" y="2097532"/>
            <a:ext cx="5281321" cy="43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5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84349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000" dirty="0" smtClean="0">
                <a:solidFill>
                  <a:srgbClr val="E30000"/>
                </a:solidFill>
              </a:rPr>
              <a:t>3D-PRINTED LEARNING AIDS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E30000"/>
                </a:solidFill>
              </a:rPr>
              <a:t>Scaling to suit classroom and tutorial style learning</a:t>
            </a:r>
            <a:endParaRPr lang="en-US" sz="3200" dirty="0"/>
          </a:p>
        </p:txBody>
      </p:sp>
      <p:pic>
        <p:nvPicPr>
          <p:cNvPr id="6" name="Picture 5" descr="BigAid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2" y="1775814"/>
            <a:ext cx="7133537" cy="3970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2251" y="6134019"/>
            <a:ext cx="2909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hlinkClick r:id="rId3"/>
              </a:rPr>
              <a:t>youtube.com/watch?v=LBiiOEiD3Yk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1374" y="5826242"/>
            <a:ext cx="2529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FFFF"/>
                </a:solidFill>
              </a:rPr>
              <a:t>Credit: Henry </a:t>
            </a:r>
            <a:r>
              <a:rPr lang="en-US" sz="1400" dirty="0" err="1" smtClean="0">
                <a:solidFill>
                  <a:srgbClr val="FFFFFF"/>
                </a:solidFill>
              </a:rPr>
              <a:t>Segerman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7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2941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E30000"/>
                </a:solidFill>
              </a:rPr>
              <a:t>MORE EMTH CONCEPTS THAT CAN BE AUGMENTED WITH LEARNING AIDS </a:t>
            </a:r>
            <a:endParaRPr lang="en-US" sz="4000" dirty="0">
              <a:solidFill>
                <a:srgbClr val="E3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1348" y="2024959"/>
            <a:ext cx="7278098" cy="483304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2D &amp; 3D Integration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Volumes of Rotation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Line &amp; Contour Integrals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Polar &amp; Spherical Coordinates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Transformation of random vectors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Tangent Planes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Linear Independence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6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71785" y="114121"/>
            <a:ext cx="4566113" cy="900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srgbClr val="E30000"/>
                </a:solidFill>
              </a:rPr>
              <a:t>FEASIBILITY</a:t>
            </a:r>
            <a:endParaRPr lang="en-US" sz="6000" dirty="0">
              <a:solidFill>
                <a:srgbClr val="E3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980" y="1193501"/>
            <a:ext cx="88621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Use online </a:t>
            </a:r>
            <a:r>
              <a:rPr lang="en-US" sz="3600" dirty="0" smtClean="0">
                <a:solidFill>
                  <a:schemeClr val="bg1"/>
                </a:solidFill>
              </a:rPr>
              <a:t>services</a:t>
            </a: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	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					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 descr="Upload2Print3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97" y="499412"/>
            <a:ext cx="4357183" cy="2225952"/>
          </a:xfrm>
          <a:prstGeom prst="rect">
            <a:avLst/>
          </a:prstGeom>
        </p:spPr>
      </p:pic>
      <p:pic>
        <p:nvPicPr>
          <p:cNvPr id="7" name="Picture 6" descr="UploadToPrint3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1" y="2439986"/>
            <a:ext cx="5948069" cy="42596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29040" y="2868053"/>
            <a:ext cx="2814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Average Tutorial: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6 Problems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3 Parallel Sessions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Will need 18 Objects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Cost for this example 72 USD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4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114121"/>
            <a:ext cx="8229600" cy="900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srgbClr val="E30000"/>
                </a:solidFill>
              </a:rPr>
              <a:t>FEASIBILITY</a:t>
            </a:r>
            <a:endParaRPr lang="en-US" sz="6000" dirty="0">
              <a:solidFill>
                <a:srgbClr val="E3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643" y="979467"/>
            <a:ext cx="840548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Buy </a:t>
            </a:r>
            <a:r>
              <a:rPr lang="en-US" sz="3600" dirty="0">
                <a:solidFill>
                  <a:schemeClr val="bg1"/>
                </a:solidFill>
              </a:rPr>
              <a:t>a designated printer </a:t>
            </a:r>
            <a:r>
              <a:rPr lang="en-US" sz="3600" dirty="0" smtClean="0">
                <a:solidFill>
                  <a:schemeClr val="bg1"/>
                </a:solidFill>
              </a:rPr>
              <a:t>for the school</a:t>
            </a:r>
            <a:endParaRPr lang="en-US" sz="3600" dirty="0">
              <a:solidFill>
                <a:schemeClr val="bg1"/>
              </a:solidFill>
            </a:endParaRPr>
          </a:p>
          <a:p>
            <a:pPr marL="1485900" lvl="2" indent="-5715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Cost effective in the long </a:t>
            </a:r>
            <a:r>
              <a:rPr lang="en-US" sz="3200" dirty="0" smtClean="0">
                <a:solidFill>
                  <a:schemeClr val="bg1"/>
                </a:solidFill>
              </a:rPr>
              <a:t>run</a:t>
            </a:r>
          </a:p>
          <a:p>
            <a:pPr marL="1485900" lvl="2" indent="-571500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More applications for </a:t>
            </a:r>
          </a:p>
          <a:p>
            <a:pPr marL="2400300" lvl="4" indent="-571500">
              <a:buFont typeface="Arial"/>
              <a:buChar char="•"/>
            </a:pPr>
            <a:r>
              <a:rPr lang="en-US" sz="3200" dirty="0" err="1" smtClean="0">
                <a:solidFill>
                  <a:schemeClr val="bg1"/>
                </a:solidFill>
              </a:rPr>
              <a:t>Honours</a:t>
            </a:r>
            <a:r>
              <a:rPr lang="en-US" sz="3200" dirty="0" smtClean="0">
                <a:solidFill>
                  <a:schemeClr val="bg1"/>
                </a:solidFill>
              </a:rPr>
              <a:t> courses</a:t>
            </a:r>
          </a:p>
          <a:p>
            <a:pPr marL="2400300" lvl="4" indent="-571500">
              <a:buFont typeface="Arial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400300" lvl="4" indent="-571500">
              <a:buFont typeface="Arial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2400300" lvl="4" indent="-571500">
              <a:buFont typeface="Arial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400300" lvl="4" indent="-571500">
              <a:buFont typeface="Arial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2400300" lvl="4" indent="-571500">
              <a:buFont typeface="Arial"/>
              <a:buChar char="•"/>
            </a:pPr>
            <a:endParaRPr lang="en-US" sz="3200" dirty="0">
              <a:solidFill>
                <a:schemeClr val="bg1"/>
              </a:solidFill>
            </a:endParaRPr>
          </a:p>
          <a:p>
            <a:pPr marL="2400300" lvl="4" indent="-571500">
              <a:buFont typeface="Arial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2400300" lvl="4" indent="-571500">
              <a:buFont typeface="Arial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Marketing/Outreach</a:t>
            </a:r>
          </a:p>
        </p:txBody>
      </p:sp>
      <p:pic>
        <p:nvPicPr>
          <p:cNvPr id="9" name="Picture 8" descr="fig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2" y="4018847"/>
            <a:ext cx="2222629" cy="1717052"/>
          </a:xfrm>
          <a:prstGeom prst="rect">
            <a:avLst/>
          </a:prstGeom>
        </p:spPr>
      </p:pic>
      <p:pic>
        <p:nvPicPr>
          <p:cNvPr id="10" name="Picture 9" descr="fig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00" y="3417728"/>
            <a:ext cx="1988313" cy="1687379"/>
          </a:xfrm>
          <a:prstGeom prst="rect">
            <a:avLst/>
          </a:prstGeom>
        </p:spPr>
      </p:pic>
      <p:pic>
        <p:nvPicPr>
          <p:cNvPr id="11" name="Picture 10" descr="fig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42" y="3417728"/>
            <a:ext cx="2135978" cy="229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2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305" y="1600200"/>
            <a:ext cx="8476306" cy="4525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Solicit Direct Feedback from</a:t>
            </a:r>
          </a:p>
          <a:p>
            <a:pPr lvl="2"/>
            <a:r>
              <a:rPr lang="en-US" sz="3600" dirty="0" smtClean="0">
                <a:solidFill>
                  <a:srgbClr val="FFFFFF"/>
                </a:solidFill>
              </a:rPr>
              <a:t> Students on their learning experience in the Course Survey</a:t>
            </a:r>
          </a:p>
          <a:p>
            <a:pPr lvl="2"/>
            <a:r>
              <a:rPr lang="en-US" sz="3600" dirty="0" smtClean="0">
                <a:solidFill>
                  <a:srgbClr val="FFFFFF"/>
                </a:solidFill>
              </a:rPr>
              <a:t>Tutors on </a:t>
            </a:r>
            <a:r>
              <a:rPr lang="en-US" sz="3600" dirty="0">
                <a:solidFill>
                  <a:srgbClr val="FFFFFF"/>
                </a:solidFill>
              </a:rPr>
              <a:t>S</a:t>
            </a:r>
            <a:r>
              <a:rPr lang="en-US" sz="3600" dirty="0" smtClean="0">
                <a:solidFill>
                  <a:srgbClr val="FFFFFF"/>
                </a:solidFill>
              </a:rPr>
              <a:t>tudent </a:t>
            </a:r>
            <a:r>
              <a:rPr lang="en-US" sz="3600" dirty="0">
                <a:solidFill>
                  <a:srgbClr val="FFFFFF"/>
                </a:solidFill>
              </a:rPr>
              <a:t>E</a:t>
            </a:r>
            <a:r>
              <a:rPr lang="en-US" sz="3600" dirty="0" smtClean="0">
                <a:solidFill>
                  <a:srgbClr val="FFFFFF"/>
                </a:solidFill>
              </a:rPr>
              <a:t>ngagement</a:t>
            </a:r>
          </a:p>
          <a:p>
            <a:pPr marL="0" indent="0">
              <a:buNone/>
            </a:pPr>
            <a:endParaRPr lang="en-US" sz="1800" dirty="0" smtClean="0">
              <a:solidFill>
                <a:srgbClr val="FFFFFF"/>
              </a:solidFill>
            </a:endParaRPr>
          </a:p>
          <a:p>
            <a:r>
              <a:rPr lang="en-US" sz="3600" dirty="0" smtClean="0">
                <a:solidFill>
                  <a:srgbClr val="FFFFFF"/>
                </a:solidFill>
              </a:rPr>
              <a:t>Compare student performance in examinations with historical records (SDB)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srgbClr val="E30000"/>
                </a:solidFill>
              </a:rPr>
              <a:t>MEASURING EFFICACY</a:t>
            </a:r>
            <a:endParaRPr lang="en-US" sz="6000" dirty="0">
              <a:solidFill>
                <a:srgbClr val="E3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3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01" y="1271750"/>
            <a:ext cx="3553423" cy="371048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287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srgbClr val="E30000"/>
                </a:solidFill>
              </a:rPr>
              <a:t>CONCLUSION</a:t>
            </a:r>
            <a:endParaRPr lang="en-US" sz="6000" dirty="0">
              <a:solidFill>
                <a:srgbClr val="E3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874" y="5020738"/>
            <a:ext cx="8429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For conceptual clarity, there’s nothing better than being able to </a:t>
            </a:r>
            <a:r>
              <a:rPr lang="en-US" sz="3200" dirty="0" smtClean="0">
                <a:solidFill>
                  <a:schemeClr val="accent3"/>
                </a:solidFill>
              </a:rPr>
              <a:t>see</a:t>
            </a:r>
            <a:r>
              <a:rPr lang="en-US" sz="3200" dirty="0" smtClean="0">
                <a:solidFill>
                  <a:srgbClr val="FFFFFF"/>
                </a:solidFill>
              </a:rPr>
              <a:t>, </a:t>
            </a:r>
            <a:r>
              <a:rPr lang="en-US" sz="3200" dirty="0" smtClean="0">
                <a:solidFill>
                  <a:schemeClr val="accent6"/>
                </a:solidFill>
              </a:rPr>
              <a:t>feel</a:t>
            </a:r>
            <a:r>
              <a:rPr lang="en-US" sz="3200" dirty="0" smtClean="0">
                <a:solidFill>
                  <a:srgbClr val="FFFFFF"/>
                </a:solidFill>
              </a:rPr>
              <a:t> and </a:t>
            </a:r>
            <a:r>
              <a:rPr lang="en-US" sz="3200" dirty="0" smtClean="0">
                <a:solidFill>
                  <a:schemeClr val="accent5"/>
                </a:solidFill>
              </a:rPr>
              <a:t>manipulate</a:t>
            </a:r>
            <a:r>
              <a:rPr lang="en-US" sz="3200" dirty="0" smtClean="0">
                <a:solidFill>
                  <a:srgbClr val="FFFFFF"/>
                </a:solidFill>
              </a:rPr>
              <a:t> a mathematical object with one’s bare hands!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9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57200" y="4744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srgbClr val="E30000"/>
                </a:solidFill>
              </a:rPr>
              <a:t>REFERENCES</a:t>
            </a:r>
            <a:endParaRPr lang="en-US" sz="6000" dirty="0">
              <a:solidFill>
                <a:srgbClr val="E3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831" y="1788630"/>
            <a:ext cx="81159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SEGERMAN H  (2012) 3D Printing for Mathematical </a:t>
            </a:r>
            <a:r>
              <a:rPr lang="en-US" sz="2800" dirty="0" err="1" smtClean="0">
                <a:solidFill>
                  <a:srgbClr val="FFFFFF"/>
                </a:solidFill>
              </a:rPr>
              <a:t>Visualisation</a:t>
            </a:r>
            <a:r>
              <a:rPr lang="en-US" sz="2800" dirty="0" smtClean="0">
                <a:solidFill>
                  <a:srgbClr val="FFFFFF"/>
                </a:solidFill>
              </a:rPr>
              <a:t>. </a:t>
            </a:r>
          </a:p>
          <a:p>
            <a:endParaRPr lang="en-US" sz="2000" i="1" dirty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KNILL O and SLAVKOVSKY E (2013) Illustrating Mathematics </a:t>
            </a:r>
            <a:r>
              <a:rPr lang="en-US" sz="2800" dirty="0">
                <a:solidFill>
                  <a:srgbClr val="FFFFFF"/>
                </a:solidFill>
              </a:rPr>
              <a:t>U</a:t>
            </a:r>
            <a:r>
              <a:rPr lang="en-US" sz="2800" dirty="0" smtClean="0">
                <a:solidFill>
                  <a:srgbClr val="FFFFFF"/>
                </a:solidFill>
              </a:rPr>
              <a:t>sing 3D Printers.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endParaRPr lang="en-US" sz="2800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E30000"/>
                </a:solidFill>
              </a:rPr>
              <a:t>Thank you</a:t>
            </a:r>
            <a:endParaRPr lang="en-US" sz="3200" dirty="0">
              <a:solidFill>
                <a:srgbClr val="E3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6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tiff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661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536862" y="296920"/>
            <a:ext cx="4077332" cy="6237124"/>
            <a:chOff x="2553561" y="307147"/>
            <a:chExt cx="4041999" cy="6251625"/>
          </a:xfrm>
        </p:grpSpPr>
        <p:pic>
          <p:nvPicPr>
            <p:cNvPr id="12" name="Picture 11" descr="RaazPresentation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561" y="307147"/>
              <a:ext cx="4041999" cy="62516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973723" y="5830495"/>
              <a:ext cx="2294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 smtClean="0">
                  <a:solidFill>
                    <a:srgbClr val="FFFFFF"/>
                  </a:solidFill>
                </a:rPr>
                <a:t>- GALILEO GALILEI</a:t>
              </a:r>
              <a:endParaRPr lang="en-US" i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48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E30000"/>
                </a:solidFill>
              </a:rPr>
              <a:t>GOAL IN THE CLASSROOM </a:t>
            </a:r>
            <a:endParaRPr lang="en-US" sz="6000" dirty="0">
              <a:solidFill>
                <a:srgbClr val="E3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228" y="2368040"/>
            <a:ext cx="8448300" cy="250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We need </a:t>
            </a: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our students </a:t>
            </a:r>
            <a:r>
              <a:rPr lang="en-US" sz="4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to 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UNDERSTAND CONCEPTS CLEARLY</a:t>
            </a:r>
            <a:r>
              <a:rPr lang="en-US" sz="4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Not </a:t>
            </a:r>
            <a:r>
              <a:rPr lang="en-US" sz="4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just follow </a:t>
            </a: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formulaic recipes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alkboar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17211" r="53963" b="20611"/>
          <a:stretch/>
        </p:blipFill>
        <p:spPr>
          <a:xfrm>
            <a:off x="527815" y="3546683"/>
            <a:ext cx="2705057" cy="2934870"/>
          </a:xfrm>
        </p:spPr>
      </p:pic>
      <p:pic>
        <p:nvPicPr>
          <p:cNvPr id="5" name="Picture 4" descr="confused-student_thumb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9"/>
          <a:stretch/>
        </p:blipFill>
        <p:spPr>
          <a:xfrm>
            <a:off x="5070348" y="3546682"/>
            <a:ext cx="3589133" cy="2934871"/>
          </a:xfrm>
          <a:prstGeom prst="rect">
            <a:avLst/>
          </a:prstGeom>
        </p:spPr>
      </p:pic>
      <p:pic>
        <p:nvPicPr>
          <p:cNvPr id="7" name="Picture 6" descr="teach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6300"/>
            <a:ext cx="9144000" cy="783"/>
          </a:xfrm>
          <a:prstGeom prst="rect">
            <a:avLst/>
          </a:prstGeom>
        </p:spPr>
      </p:pic>
      <p:pic>
        <p:nvPicPr>
          <p:cNvPr id="2" name="Picture 1" descr="teacher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873" y="3525328"/>
            <a:ext cx="3100919" cy="2956225"/>
          </a:xfrm>
          <a:prstGeom prst="rect">
            <a:avLst/>
          </a:prstGeom>
        </p:spPr>
      </p:pic>
      <p:pic>
        <p:nvPicPr>
          <p:cNvPr id="6" name="Picture 5" descr="math_students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94" y="1656016"/>
            <a:ext cx="3487335" cy="339160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68853"/>
            <a:ext cx="9144000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E30000"/>
                </a:solidFill>
              </a:rPr>
              <a:t>REALITY IN THE CLASSROOM </a:t>
            </a:r>
            <a:endParaRPr lang="en-US" sz="6000" dirty="0">
              <a:solidFill>
                <a:srgbClr val="E3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2872" y="4739843"/>
            <a:ext cx="3282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hlinkClick r:id="rId11"/>
              </a:rPr>
              <a:t>www.chronicleoftheoldwest.com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63793" y="6438007"/>
            <a:ext cx="286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rgbClr val="0000FF"/>
                </a:solidFill>
              </a:rPr>
              <a:t>www.acclaimimages.com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5229" y="6438007"/>
            <a:ext cx="214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0000FF"/>
                </a:solidFill>
              </a:rPr>
              <a:t>www.bobgriggs.com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264" y="6438007"/>
            <a:ext cx="255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http:</a:t>
            </a:r>
            <a:r>
              <a:rPr lang="en-US" sz="1400" dirty="0" err="1" smtClean="0">
                <a:solidFill>
                  <a:srgbClr val="0000FF"/>
                </a:solidFill>
              </a:rPr>
              <a:t>www.chemistryland.com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633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E30000"/>
                </a:solidFill>
              </a:rPr>
              <a:t>THE PROBLEM</a:t>
            </a:r>
            <a:endParaRPr lang="en-US" sz="6000" dirty="0">
              <a:solidFill>
                <a:srgbClr val="E3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5246" y="1124670"/>
            <a:ext cx="8532166" cy="3114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We have a limited time </a:t>
            </a:r>
          </a:p>
          <a:p>
            <a:pPr marL="0" indent="0">
              <a:buFont typeface="Arial"/>
              <a:buNone/>
            </a:pP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	to cover a comprehensive syllabus</a:t>
            </a:r>
          </a:p>
          <a:p>
            <a:pPr marL="0" indent="0">
              <a:buFont typeface="Arial"/>
              <a:buNone/>
            </a:pP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	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			to a large number of students</a:t>
            </a:r>
          </a:p>
          <a:p>
            <a:pPr algn="ctr"/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Mathematics is a difficult language</a:t>
            </a:r>
            <a:r>
              <a:rPr 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! 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062" y="4239341"/>
            <a:ext cx="8762256" cy="2358855"/>
          </a:xfrm>
          <a:prstGeom prst="rect">
            <a:avLst/>
          </a:prstGeom>
          <a:solidFill>
            <a:srgbClr val="E300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4062" y="4239341"/>
            <a:ext cx="87622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WE NEED TO COMMUNICATE BEYOND TRADITIONAL READ/WRITE METHODS 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BY USING </a:t>
            </a:r>
            <a:r>
              <a:rPr lang="en-US" sz="3600" dirty="0">
                <a:solidFill>
                  <a:schemeClr val="bg1"/>
                </a:solidFill>
              </a:rPr>
              <a:t>MORE</a:t>
            </a:r>
            <a:r>
              <a:rPr lang="en-US" sz="3600" dirty="0"/>
              <a:t> </a:t>
            </a:r>
            <a:endParaRPr lang="en-US" sz="3600" dirty="0" smtClean="0"/>
          </a:p>
          <a:p>
            <a:pPr algn="ctr"/>
            <a:r>
              <a:rPr lang="en-US" sz="3600" dirty="0" smtClean="0">
                <a:solidFill>
                  <a:schemeClr val="accent3"/>
                </a:solidFill>
              </a:rPr>
              <a:t>VISUAL</a:t>
            </a:r>
            <a:r>
              <a:rPr lang="en-US" sz="3600" dirty="0">
                <a:solidFill>
                  <a:srgbClr val="FFFFFF"/>
                </a:solidFill>
              </a:rPr>
              <a:t>, </a:t>
            </a:r>
            <a:r>
              <a:rPr lang="en-US" sz="3600" dirty="0">
                <a:solidFill>
                  <a:schemeClr val="accent6"/>
                </a:solidFill>
              </a:rPr>
              <a:t>TACTILE</a:t>
            </a:r>
            <a:r>
              <a:rPr lang="en-US" sz="3600" dirty="0">
                <a:solidFill>
                  <a:srgbClr val="FFFFFF"/>
                </a:solidFill>
              </a:rPr>
              <a:t> &amp; </a:t>
            </a:r>
            <a:r>
              <a:rPr lang="en-US" sz="3600" dirty="0">
                <a:solidFill>
                  <a:schemeClr val="accent5"/>
                </a:solidFill>
              </a:rPr>
              <a:t>KINAESTHETIC </a:t>
            </a:r>
            <a:r>
              <a:rPr lang="en-US" sz="3600" dirty="0">
                <a:solidFill>
                  <a:srgbClr val="FFFFFF"/>
                </a:solidFill>
              </a:rPr>
              <a:t>STRATEGIES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7662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E30000"/>
                </a:solidFill>
              </a:rPr>
              <a:t>Example: Hyperbolic </a:t>
            </a:r>
            <a:r>
              <a:rPr lang="en-US" dirty="0" err="1" smtClean="0">
                <a:solidFill>
                  <a:srgbClr val="E30000"/>
                </a:solidFill>
              </a:rPr>
              <a:t>Paraboloid</a:t>
            </a:r>
            <a:endParaRPr lang="en-US" dirty="0">
              <a:solidFill>
                <a:srgbClr val="E3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971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Traditional Read/Write: Formula 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                   Visual: Image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 descr="firgur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11" y="2368640"/>
            <a:ext cx="2904423" cy="4120463"/>
          </a:xfrm>
          <a:prstGeom prst="rect">
            <a:avLst/>
          </a:prstGeom>
        </p:spPr>
      </p:pic>
      <p:pic>
        <p:nvPicPr>
          <p:cNvPr id="5" name="Picture 4" descr="formul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40" y="2197412"/>
            <a:ext cx="2889657" cy="11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5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E30000"/>
                </a:solidFill>
              </a:rPr>
              <a:t>THE SOLUTION – </a:t>
            </a:r>
            <a:br>
              <a:rPr lang="en-US" sz="6000" dirty="0" smtClean="0">
                <a:solidFill>
                  <a:srgbClr val="E30000"/>
                </a:solidFill>
              </a:rPr>
            </a:br>
            <a:r>
              <a:rPr lang="en-US" sz="6000" i="1" dirty="0" smtClean="0">
                <a:solidFill>
                  <a:srgbClr val="E30000"/>
                </a:solidFill>
              </a:rPr>
              <a:t>GOING A STEP FURTHER</a:t>
            </a:r>
            <a:endParaRPr lang="en-US" sz="6000" i="1" dirty="0">
              <a:solidFill>
                <a:srgbClr val="E3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025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chemeClr val="bg1"/>
                </a:solidFill>
              </a:rPr>
              <a:t>What if students could:</a:t>
            </a:r>
          </a:p>
          <a:p>
            <a:pPr lvl="2"/>
            <a:r>
              <a:rPr lang="en-US" sz="5200" dirty="0" smtClean="0">
                <a:solidFill>
                  <a:schemeClr val="bg1"/>
                </a:solidFill>
              </a:rPr>
              <a:t> </a:t>
            </a:r>
            <a:r>
              <a:rPr lang="en-US" sz="6000" dirty="0" smtClean="0">
                <a:solidFill>
                  <a:schemeClr val="accent3"/>
                </a:solidFill>
              </a:rPr>
              <a:t>SEE</a:t>
            </a:r>
            <a:r>
              <a:rPr lang="en-US" sz="5200" dirty="0" smtClean="0">
                <a:solidFill>
                  <a:schemeClr val="bg1"/>
                </a:solidFill>
              </a:rPr>
              <a:t> More</a:t>
            </a:r>
          </a:p>
          <a:p>
            <a:pPr lvl="2"/>
            <a:r>
              <a:rPr lang="en-US" sz="5200" dirty="0" smtClean="0">
                <a:solidFill>
                  <a:schemeClr val="bg1"/>
                </a:solidFill>
              </a:rPr>
              <a:t> </a:t>
            </a:r>
            <a:r>
              <a:rPr lang="en-US" sz="6000" dirty="0" smtClean="0">
                <a:solidFill>
                  <a:schemeClr val="accent6"/>
                </a:solidFill>
              </a:rPr>
              <a:t>FEEL</a:t>
            </a:r>
            <a:r>
              <a:rPr lang="en-US" sz="5200" dirty="0" smtClean="0">
                <a:solidFill>
                  <a:schemeClr val="bg1"/>
                </a:solidFill>
              </a:rPr>
              <a:t> More</a:t>
            </a:r>
          </a:p>
          <a:p>
            <a:pPr lvl="2"/>
            <a:r>
              <a:rPr lang="en-US" sz="5200" dirty="0" smtClean="0">
                <a:solidFill>
                  <a:schemeClr val="bg1"/>
                </a:solidFill>
              </a:rPr>
              <a:t> </a:t>
            </a:r>
            <a:r>
              <a:rPr lang="en-US" sz="6000" dirty="0" smtClean="0">
                <a:solidFill>
                  <a:schemeClr val="accent5"/>
                </a:solidFill>
              </a:rPr>
              <a:t>DO</a:t>
            </a:r>
            <a:r>
              <a:rPr lang="en-US" sz="5200" dirty="0" smtClean="0">
                <a:solidFill>
                  <a:schemeClr val="bg1"/>
                </a:solidFill>
              </a:rPr>
              <a:t> More</a:t>
            </a:r>
          </a:p>
          <a:p>
            <a:pPr marL="114300" indent="0">
              <a:buNone/>
            </a:pPr>
            <a:r>
              <a:rPr lang="en-US" sz="6000" dirty="0">
                <a:solidFill>
                  <a:schemeClr val="bg1"/>
                </a:solidFill>
              </a:rPr>
              <a:t>w</a:t>
            </a:r>
            <a:r>
              <a:rPr lang="en-US" sz="6000" dirty="0" smtClean="0">
                <a:solidFill>
                  <a:schemeClr val="bg1"/>
                </a:solidFill>
              </a:rPr>
              <a:t>ith the aid of Custom 3D-printed learning aids? </a:t>
            </a:r>
          </a:p>
        </p:txBody>
      </p:sp>
    </p:spTree>
    <p:extLst>
      <p:ext uri="{BB962C8B-B14F-4D97-AF65-F5344CB8AC3E}">
        <p14:creationId xmlns:p14="http://schemas.microsoft.com/office/powerpoint/2010/main" val="429019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6769" y="0"/>
            <a:ext cx="83300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solidFill>
                  <a:srgbClr val="E30000"/>
                </a:solidFill>
              </a:rPr>
              <a:t>WHAT IS 3D PRINTING?</a:t>
            </a:r>
            <a:endParaRPr lang="en-US" sz="6000" dirty="0">
              <a:solidFill>
                <a:srgbClr val="E30000"/>
              </a:solidFill>
            </a:endParaRPr>
          </a:p>
        </p:txBody>
      </p:sp>
      <p:pic>
        <p:nvPicPr>
          <p:cNvPr id="7" name="Picture 6" descr="3D Prin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82" y="1289217"/>
            <a:ext cx="4654427" cy="46329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4782" y="5600644"/>
            <a:ext cx="2133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www.ebay.com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6110176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3D printers make manufacturing digital, personal and affordable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68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422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E30000"/>
                </a:solidFill>
              </a:rPr>
              <a:t>EXAMPLES OF CALCULUS SURFACES</a:t>
            </a:r>
            <a:endParaRPr lang="en-US" sz="3200" dirty="0">
              <a:solidFill>
                <a:srgbClr val="E3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2039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E30000"/>
                </a:solidFill>
              </a:rPr>
              <a:t>3D-PRINTED LEARNING AIDS </a:t>
            </a:r>
          </a:p>
        </p:txBody>
      </p:sp>
      <p:pic>
        <p:nvPicPr>
          <p:cNvPr id="6" name="RAAZ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810" y="1966806"/>
            <a:ext cx="7704741" cy="4334297"/>
          </a:xfrm>
        </p:spPr>
      </p:pic>
      <p:sp>
        <p:nvSpPr>
          <p:cNvPr id="7" name="TextBox 6"/>
          <p:cNvSpPr txBox="1"/>
          <p:nvPr/>
        </p:nvSpPr>
        <p:spPr>
          <a:xfrm>
            <a:off x="6102873" y="6415254"/>
            <a:ext cx="2909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FFFF"/>
                </a:solidFill>
                <a:hlinkClick r:id="rId5"/>
              </a:rPr>
              <a:t>youtube.com</a:t>
            </a:r>
            <a:r>
              <a:rPr lang="en-US" sz="1400" dirty="0">
                <a:solidFill>
                  <a:srgbClr val="FFFFFF"/>
                </a:solidFill>
                <a:hlinkClick r:id="rId5"/>
              </a:rPr>
              <a:t>/watch?v=10KjAi5eA1Q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2240" y="6181892"/>
            <a:ext cx="2529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FFFF"/>
                </a:solidFill>
              </a:rPr>
              <a:t>Credit: Henry </a:t>
            </a:r>
            <a:r>
              <a:rPr lang="en-US" sz="1400" dirty="0" err="1" smtClean="0">
                <a:solidFill>
                  <a:srgbClr val="FFFFFF"/>
                </a:solidFill>
              </a:rPr>
              <a:t>Segerman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8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424</Words>
  <Application>Microsoft Macintosh PowerPoint</Application>
  <PresentationFormat>On-screen Show (4:3)</PresentationFormat>
  <Paragraphs>102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UC More, Feel More, Do More: Augmenting Engineering Mathematics Lectures and Tutorials with Visual, Tactile and Kinaesthetic Learning Aids</vt:lpstr>
      <vt:lpstr>PowerPoint Presentation</vt:lpstr>
      <vt:lpstr>GOAL IN THE CLASSROOM </vt:lpstr>
      <vt:lpstr>REALITY IN THE CLASSROOM </vt:lpstr>
      <vt:lpstr>THE PROBLEM</vt:lpstr>
      <vt:lpstr>Example: Hyperbolic Paraboloid</vt:lpstr>
      <vt:lpstr>THE SOLUTION –  GOING A STEP FURTHER</vt:lpstr>
      <vt:lpstr>PowerPoint Presentation</vt:lpstr>
      <vt:lpstr>EXAMPLES OF CALCULUS SURFACES</vt:lpstr>
      <vt:lpstr>HOW TO PRINT CUSTOM 3D OBJECTS FOR TUTORIAL PROBLEMS: JUST 3 STEPS</vt:lpstr>
      <vt:lpstr>HOW TO PRINT CUSTOM 3D OBJECTS FOR TUTORIAL PROBLEMS: JUST 3 STEPS</vt:lpstr>
      <vt:lpstr>HOW TO PRINT CUSTOM 3D OBJECTS FOR TUTORIAL PROBLEMS: JUST 3 STEPS</vt:lpstr>
      <vt:lpstr>PowerPoint Presentation</vt:lpstr>
      <vt:lpstr>MORE EMTH CONCEPTS THAT CAN BE AUGMENTED WITH LEARNING AIDS </vt:lpstr>
      <vt:lpstr>FEASIBILITY</vt:lpstr>
      <vt:lpstr>FEASIBILITY</vt:lpstr>
      <vt:lpstr>MEASURING EFFICACY</vt:lpstr>
      <vt:lpstr>PowerPoint Presentation</vt:lpstr>
      <vt:lpstr>REFERENCES</vt:lpstr>
    </vt:vector>
  </TitlesOfParts>
  <Company>University of Canterbury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 More, Feel More, Do More: Augmenting Engineering Mathematics Lectures and Tutorials with Visual, Tactile and Kinaesthetic Learning Aids</dc:title>
  <dc:creator>Krithika Yogeeswaran</dc:creator>
  <cp:lastModifiedBy>Krithika Yogeeswaran</cp:lastModifiedBy>
  <cp:revision>49</cp:revision>
  <cp:lastPrinted>2014-06-25T08:38:27Z</cp:lastPrinted>
  <dcterms:created xsi:type="dcterms:W3CDTF">2014-06-24T09:12:01Z</dcterms:created>
  <dcterms:modified xsi:type="dcterms:W3CDTF">2014-06-25T20:21:57Z</dcterms:modified>
</cp:coreProperties>
</file>